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4" r:id="rId7"/>
    <p:sldId id="263" r:id="rId8"/>
    <p:sldId id="266" r:id="rId9"/>
    <p:sldId id="267" r:id="rId10"/>
    <p:sldId id="268" r:id="rId11"/>
    <p:sldId id="265" r:id="rId12"/>
    <p:sldId id="258" r:id="rId13"/>
    <p:sldId id="260" r:id="rId14"/>
    <p:sldId id="261" r:id="rId15"/>
    <p:sldId id="262" r:id="rId16"/>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39A147-C379-41DB-807F-80F1F23ABA3D}" v="16" dt="2023-06-07T16:14:23.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95" d="100"/>
          <a:sy n="9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2719BF-0329-4A0B-9BED-81A3277F33C3}" type="datetimeFigureOut">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32A06-F00A-4994-A9CA-5E7F7D72BC8B}" type="slidenum">
              <a:rPr lang="en-US" smtClean="0"/>
              <a:t>‹#›</a:t>
            </a:fld>
            <a:endParaRPr lang="en-US" dirty="0"/>
          </a:p>
        </p:txBody>
      </p:sp>
    </p:spTree>
    <p:extLst>
      <p:ext uri="{BB962C8B-B14F-4D97-AF65-F5344CB8AC3E}">
        <p14:creationId xmlns:p14="http://schemas.microsoft.com/office/powerpoint/2010/main" val="3997038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719BF-0329-4A0B-9BED-81A3277F33C3}" type="datetimeFigureOut">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32A06-F00A-4994-A9CA-5E7F7D72BC8B}" type="slidenum">
              <a:rPr lang="en-US" smtClean="0"/>
              <a:t>‹#›</a:t>
            </a:fld>
            <a:endParaRPr lang="en-US" dirty="0"/>
          </a:p>
        </p:txBody>
      </p:sp>
    </p:spTree>
    <p:extLst>
      <p:ext uri="{BB962C8B-B14F-4D97-AF65-F5344CB8AC3E}">
        <p14:creationId xmlns:p14="http://schemas.microsoft.com/office/powerpoint/2010/main" val="384438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719BF-0329-4A0B-9BED-81A3277F33C3}" type="datetimeFigureOut">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32A06-F00A-4994-A9CA-5E7F7D72BC8B}" type="slidenum">
              <a:rPr lang="en-US" smtClean="0"/>
              <a:t>‹#›</a:t>
            </a:fld>
            <a:endParaRPr lang="en-US" dirty="0"/>
          </a:p>
        </p:txBody>
      </p:sp>
    </p:spTree>
    <p:extLst>
      <p:ext uri="{BB962C8B-B14F-4D97-AF65-F5344CB8AC3E}">
        <p14:creationId xmlns:p14="http://schemas.microsoft.com/office/powerpoint/2010/main" val="97980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719BF-0329-4A0B-9BED-81A3277F33C3}" type="datetimeFigureOut">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32A06-F00A-4994-A9CA-5E7F7D72BC8B}" type="slidenum">
              <a:rPr lang="en-US" smtClean="0"/>
              <a:t>‹#›</a:t>
            </a:fld>
            <a:endParaRPr lang="en-US" dirty="0"/>
          </a:p>
        </p:txBody>
      </p:sp>
    </p:spTree>
    <p:extLst>
      <p:ext uri="{BB962C8B-B14F-4D97-AF65-F5344CB8AC3E}">
        <p14:creationId xmlns:p14="http://schemas.microsoft.com/office/powerpoint/2010/main" val="35542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2719BF-0329-4A0B-9BED-81A3277F33C3}" type="datetimeFigureOut">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32A06-F00A-4994-A9CA-5E7F7D72BC8B}" type="slidenum">
              <a:rPr lang="en-US" smtClean="0"/>
              <a:t>‹#›</a:t>
            </a:fld>
            <a:endParaRPr lang="en-US" dirty="0"/>
          </a:p>
        </p:txBody>
      </p:sp>
    </p:spTree>
    <p:extLst>
      <p:ext uri="{BB962C8B-B14F-4D97-AF65-F5344CB8AC3E}">
        <p14:creationId xmlns:p14="http://schemas.microsoft.com/office/powerpoint/2010/main" val="321131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2719BF-0329-4A0B-9BED-81A3277F33C3}" type="datetimeFigureOut">
              <a:rPr lang="en-US" smtClean="0"/>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632A06-F00A-4994-A9CA-5E7F7D72BC8B}" type="slidenum">
              <a:rPr lang="en-US" smtClean="0"/>
              <a:t>‹#›</a:t>
            </a:fld>
            <a:endParaRPr lang="en-US" dirty="0"/>
          </a:p>
        </p:txBody>
      </p:sp>
    </p:spTree>
    <p:extLst>
      <p:ext uri="{BB962C8B-B14F-4D97-AF65-F5344CB8AC3E}">
        <p14:creationId xmlns:p14="http://schemas.microsoft.com/office/powerpoint/2010/main" val="254258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2719BF-0329-4A0B-9BED-81A3277F33C3}" type="datetimeFigureOut">
              <a:rPr lang="en-US" smtClean="0"/>
              <a:t>7/25/2023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632A06-F00A-4994-A9CA-5E7F7D72BC8B}" type="slidenum">
              <a:rPr lang="en-US" smtClean="0"/>
              <a:t>‹#›</a:t>
            </a:fld>
            <a:endParaRPr lang="en-US" dirty="0"/>
          </a:p>
        </p:txBody>
      </p:sp>
    </p:spTree>
    <p:extLst>
      <p:ext uri="{BB962C8B-B14F-4D97-AF65-F5344CB8AC3E}">
        <p14:creationId xmlns:p14="http://schemas.microsoft.com/office/powerpoint/2010/main" val="294545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2719BF-0329-4A0B-9BED-81A3277F33C3}" type="datetimeFigureOut">
              <a:rPr lang="en-US" smtClean="0"/>
              <a:t>7/25/2023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632A06-F00A-4994-A9CA-5E7F7D72BC8B}" type="slidenum">
              <a:rPr lang="en-US" smtClean="0"/>
              <a:t>‹#›</a:t>
            </a:fld>
            <a:endParaRPr lang="en-US" dirty="0"/>
          </a:p>
        </p:txBody>
      </p:sp>
    </p:spTree>
    <p:extLst>
      <p:ext uri="{BB962C8B-B14F-4D97-AF65-F5344CB8AC3E}">
        <p14:creationId xmlns:p14="http://schemas.microsoft.com/office/powerpoint/2010/main" val="367918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719BF-0329-4A0B-9BED-81A3277F33C3}" type="datetimeFigureOut">
              <a:rPr lang="en-US" smtClean="0"/>
              <a:t>7/25/2023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632A06-F00A-4994-A9CA-5E7F7D72BC8B}" type="slidenum">
              <a:rPr lang="en-US" smtClean="0"/>
              <a:t>‹#›</a:t>
            </a:fld>
            <a:endParaRPr lang="en-US" dirty="0"/>
          </a:p>
        </p:txBody>
      </p:sp>
    </p:spTree>
    <p:extLst>
      <p:ext uri="{BB962C8B-B14F-4D97-AF65-F5344CB8AC3E}">
        <p14:creationId xmlns:p14="http://schemas.microsoft.com/office/powerpoint/2010/main" val="354408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2719BF-0329-4A0B-9BED-81A3277F33C3}" type="datetimeFigureOut">
              <a:rPr lang="en-US" smtClean="0"/>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632A06-F00A-4994-A9CA-5E7F7D72BC8B}" type="slidenum">
              <a:rPr lang="en-US" smtClean="0"/>
              <a:t>‹#›</a:t>
            </a:fld>
            <a:endParaRPr lang="en-US" dirty="0"/>
          </a:p>
        </p:txBody>
      </p:sp>
    </p:spTree>
    <p:extLst>
      <p:ext uri="{BB962C8B-B14F-4D97-AF65-F5344CB8AC3E}">
        <p14:creationId xmlns:p14="http://schemas.microsoft.com/office/powerpoint/2010/main" val="343596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2719BF-0329-4A0B-9BED-81A3277F33C3}" type="datetimeFigureOut">
              <a:rPr lang="en-US" smtClean="0"/>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632A06-F00A-4994-A9CA-5E7F7D72BC8B}" type="slidenum">
              <a:rPr lang="en-US" smtClean="0"/>
              <a:t>‹#›</a:t>
            </a:fld>
            <a:endParaRPr lang="en-US" dirty="0"/>
          </a:p>
        </p:txBody>
      </p:sp>
    </p:spTree>
    <p:extLst>
      <p:ext uri="{BB962C8B-B14F-4D97-AF65-F5344CB8AC3E}">
        <p14:creationId xmlns:p14="http://schemas.microsoft.com/office/powerpoint/2010/main" val="10222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719BF-0329-4A0B-9BED-81A3277F33C3}" type="datetimeFigureOut">
              <a:rPr lang="en-US" smtClean="0"/>
              <a:t>7/25/2023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32A06-F00A-4994-A9CA-5E7F7D72BC8B}" type="slidenum">
              <a:rPr lang="en-US" smtClean="0"/>
              <a:t>‹#›</a:t>
            </a:fld>
            <a:endParaRPr lang="en-US" dirty="0"/>
          </a:p>
        </p:txBody>
      </p:sp>
    </p:spTree>
    <p:extLst>
      <p:ext uri="{BB962C8B-B14F-4D97-AF65-F5344CB8AC3E}">
        <p14:creationId xmlns:p14="http://schemas.microsoft.com/office/powerpoint/2010/main" val="3933127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Dawnh@prum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6778" y="1085850"/>
            <a:ext cx="7387282" cy="692462"/>
          </a:xfrm>
        </p:spPr>
        <p:txBody>
          <a:bodyPr>
            <a:noAutofit/>
          </a:bodyPr>
          <a:lstStyle/>
          <a:p>
            <a:r>
              <a:rPr lang="en-US" sz="4400" dirty="0"/>
              <a:t>Guatemala Family Trip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511" y="2187664"/>
            <a:ext cx="3174143" cy="3174143"/>
          </a:xfrm>
          <a:prstGeom prst="rect">
            <a:avLst/>
          </a:prstGeom>
        </p:spPr>
      </p:pic>
      <p:sp>
        <p:nvSpPr>
          <p:cNvPr id="6" name="TextBox 5"/>
          <p:cNvSpPr txBox="1"/>
          <p:nvPr/>
        </p:nvSpPr>
        <p:spPr>
          <a:xfrm>
            <a:off x="5196018" y="2764310"/>
            <a:ext cx="2890087" cy="646331"/>
          </a:xfrm>
          <a:prstGeom prst="rect">
            <a:avLst/>
          </a:prstGeom>
          <a:noFill/>
        </p:spPr>
        <p:txBody>
          <a:bodyPr wrap="none" rtlCol="0">
            <a:spAutoFit/>
          </a:bodyPr>
          <a:lstStyle/>
          <a:p>
            <a:r>
              <a:rPr lang="en-US" dirty="0"/>
              <a:t>December 27</a:t>
            </a:r>
            <a:r>
              <a:rPr lang="en-US" baseline="30000" dirty="0"/>
              <a:t>th</a:t>
            </a:r>
            <a:r>
              <a:rPr lang="en-US" dirty="0"/>
              <a:t> -January 2nd </a:t>
            </a:r>
          </a:p>
          <a:p>
            <a:endParaRPr lang="en-US" dirty="0"/>
          </a:p>
        </p:txBody>
      </p:sp>
      <p:sp>
        <p:nvSpPr>
          <p:cNvPr id="3" name="TextBox 2"/>
          <p:cNvSpPr txBox="1"/>
          <p:nvPr/>
        </p:nvSpPr>
        <p:spPr>
          <a:xfrm>
            <a:off x="996778" y="5978473"/>
            <a:ext cx="7042312" cy="615553"/>
          </a:xfrm>
          <a:prstGeom prst="rect">
            <a:avLst/>
          </a:prstGeom>
          <a:noFill/>
        </p:spPr>
        <p:txBody>
          <a:bodyPr wrap="none" rtlCol="0">
            <a:spAutoFit/>
          </a:bodyPr>
          <a:lstStyle/>
          <a:p>
            <a:r>
              <a:rPr lang="en-US" dirty="0"/>
              <a:t>“The best way to find yourself is to lose yourself in the service of others”</a:t>
            </a:r>
          </a:p>
          <a:p>
            <a:pPr algn="r"/>
            <a:r>
              <a:rPr lang="en-US" sz="1600" dirty="0"/>
              <a:t>- Mahatma Gandhi</a:t>
            </a:r>
          </a:p>
        </p:txBody>
      </p:sp>
    </p:spTree>
    <p:extLst>
      <p:ext uri="{BB962C8B-B14F-4D97-AF65-F5344CB8AC3E}">
        <p14:creationId xmlns:p14="http://schemas.microsoft.com/office/powerpoint/2010/main" val="1785346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a:t>
            </a:r>
          </a:p>
        </p:txBody>
      </p:sp>
      <p:sp>
        <p:nvSpPr>
          <p:cNvPr id="3" name="Content Placeholder 2"/>
          <p:cNvSpPr>
            <a:spLocks noGrp="1"/>
          </p:cNvSpPr>
          <p:nvPr>
            <p:ph idx="1"/>
          </p:nvPr>
        </p:nvSpPr>
        <p:spPr>
          <a:xfrm>
            <a:off x="330200" y="1536699"/>
            <a:ext cx="8369300" cy="5321301"/>
          </a:xfrm>
        </p:spPr>
        <p:txBody>
          <a:bodyPr>
            <a:normAutofit fontScale="92500" lnSpcReduction="20000"/>
          </a:bodyPr>
          <a:lstStyle/>
          <a:p>
            <a:r>
              <a:rPr lang="en-US" sz="2000" dirty="0"/>
              <a:t>Total Cost of trip is $62,500 (based on 25 team members) </a:t>
            </a:r>
          </a:p>
          <a:p>
            <a:r>
              <a:rPr lang="en-US" sz="2000" dirty="0"/>
              <a:t>Together Global Missions and Participants are jointly responsible for fulling funding</a:t>
            </a:r>
          </a:p>
          <a:p>
            <a:pPr lvl="1"/>
            <a:r>
              <a:rPr lang="en-US" sz="1600" dirty="0"/>
              <a:t>PRUMC covers approximately $1000/person</a:t>
            </a:r>
          </a:p>
          <a:p>
            <a:pPr lvl="1"/>
            <a:r>
              <a:rPr lang="en-US" sz="1600" dirty="0"/>
              <a:t>Participants are responsible for raising or funding $1500/person</a:t>
            </a:r>
          </a:p>
          <a:p>
            <a:endParaRPr lang="en-US" sz="2000" dirty="0"/>
          </a:p>
          <a:p>
            <a:r>
              <a:rPr lang="en-US" sz="2000" dirty="0"/>
              <a:t>Team is required to travel on same flights.  Likely will fly American Airlines, which is more price competitive to this region.  </a:t>
            </a:r>
          </a:p>
          <a:p>
            <a:pPr marL="0" indent="0">
              <a:buNone/>
            </a:pPr>
            <a:endParaRPr lang="en-US" sz="2000" dirty="0"/>
          </a:p>
          <a:p>
            <a:r>
              <a:rPr lang="en-US" sz="2000" dirty="0"/>
              <a:t>Registration takes place through online system – Service Reef</a:t>
            </a:r>
          </a:p>
          <a:p>
            <a:pPr lvl="1"/>
            <a:r>
              <a:rPr lang="en-US" sz="1600" dirty="0"/>
              <a:t>Account must be set-up for each traveler – all paperwork will be submitted online</a:t>
            </a:r>
          </a:p>
          <a:p>
            <a:pPr lvl="1"/>
            <a:r>
              <a:rPr lang="en-US" sz="1600" dirty="0"/>
              <a:t>Houses all records that are needed for filing insurance, submitting to CRI etc.</a:t>
            </a:r>
          </a:p>
          <a:p>
            <a:pPr lvl="1"/>
            <a:r>
              <a:rPr lang="en-US" sz="1600" dirty="0"/>
              <a:t>Servicereef provides an easy opportunity for us to Share our mission with friends and family,  to solicit prayers and to fundraise as needed– this is a great opportunity to share what we are doing with others outside our PRUMC community and the fundraising tool makes the trip financially accessible to all</a:t>
            </a:r>
          </a:p>
          <a:p>
            <a:pPr lvl="1"/>
            <a:endParaRPr lang="en-US" sz="1600" dirty="0"/>
          </a:p>
          <a:p>
            <a:r>
              <a:rPr lang="en-US" sz="2000" dirty="0"/>
              <a:t>Required team meetings</a:t>
            </a:r>
          </a:p>
          <a:p>
            <a:pPr lvl="1"/>
            <a:r>
              <a:rPr lang="en-US" sz="1600" dirty="0"/>
              <a:t>Kick-off meeting at church</a:t>
            </a:r>
          </a:p>
          <a:p>
            <a:pPr lvl="1"/>
            <a:r>
              <a:rPr lang="en-US" sz="1600" dirty="0"/>
              <a:t>Teambuilding (typically offsite)</a:t>
            </a:r>
          </a:p>
          <a:p>
            <a:pPr lvl="1"/>
            <a:r>
              <a:rPr lang="en-US" sz="1600" dirty="0"/>
              <a:t>Commissioning and packing party (at church)</a:t>
            </a:r>
          </a:p>
          <a:p>
            <a:pPr marL="0" indent="0">
              <a:buNone/>
            </a:pPr>
            <a:endParaRPr lang="en-US" sz="2000" dirty="0"/>
          </a:p>
          <a:p>
            <a:endParaRPr lang="en-US" sz="2000" dirty="0"/>
          </a:p>
          <a:p>
            <a:pPr marL="342900" lvl="1" indent="0">
              <a:buNone/>
            </a:pPr>
            <a:endParaRPr lang="en-US" sz="1600" dirty="0"/>
          </a:p>
        </p:txBody>
      </p:sp>
    </p:spTree>
    <p:extLst>
      <p:ext uri="{BB962C8B-B14F-4D97-AF65-F5344CB8AC3E}">
        <p14:creationId xmlns:p14="http://schemas.microsoft.com/office/powerpoint/2010/main" val="282857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a:t>
            </a:r>
          </a:p>
        </p:txBody>
      </p:sp>
      <p:sp>
        <p:nvSpPr>
          <p:cNvPr id="3" name="Content Placeholder 2"/>
          <p:cNvSpPr>
            <a:spLocks noGrp="1"/>
          </p:cNvSpPr>
          <p:nvPr>
            <p:ph idx="1"/>
          </p:nvPr>
        </p:nvSpPr>
        <p:spPr>
          <a:xfrm>
            <a:off x="628650" y="1987895"/>
            <a:ext cx="7886700" cy="4146205"/>
          </a:xfrm>
        </p:spPr>
        <p:txBody>
          <a:bodyPr>
            <a:normAutofit lnSpcReduction="10000"/>
          </a:bodyPr>
          <a:lstStyle/>
          <a:p>
            <a:r>
              <a:rPr lang="en-US" dirty="0"/>
              <a:t>Current Requirements</a:t>
            </a:r>
          </a:p>
          <a:p>
            <a:pPr lvl="1"/>
            <a:r>
              <a:rPr lang="en-US" dirty="0"/>
              <a:t>No COVID specific protocols are currently in place in Guatemala </a:t>
            </a:r>
          </a:p>
          <a:p>
            <a:r>
              <a:rPr lang="en-US" dirty="0"/>
              <a:t>Highly recommend personal “Cancel For Any Reason” insurance as tickets will likely be non-refundable after a certain point in time.</a:t>
            </a:r>
          </a:p>
          <a:p>
            <a:r>
              <a:rPr lang="en-US" dirty="0"/>
              <a:t>Trip Registration is open with a $100/person deposit.  </a:t>
            </a:r>
          </a:p>
          <a:p>
            <a:pPr lvl="1"/>
            <a:r>
              <a:rPr lang="en-US" dirty="0"/>
              <a:t>Need 4 families to register in order to move trip forward</a:t>
            </a:r>
          </a:p>
          <a:p>
            <a:pPr lvl="1"/>
            <a:r>
              <a:rPr lang="en-US" dirty="0"/>
              <a:t>If trip is cancelled due to lack of interest, deposit will be refunded.</a:t>
            </a:r>
          </a:p>
          <a:p>
            <a:pPr lvl="1"/>
            <a:endParaRPr lang="en-US" dirty="0"/>
          </a:p>
          <a:p>
            <a:endParaRPr lang="en-US" dirty="0"/>
          </a:p>
          <a:p>
            <a:pPr marL="342900" lvl="1" indent="0">
              <a:buNone/>
            </a:pPr>
            <a:endParaRPr lang="en-US" dirty="0"/>
          </a:p>
        </p:txBody>
      </p:sp>
    </p:spTree>
    <p:extLst>
      <p:ext uri="{BB962C8B-B14F-4D97-AF65-F5344CB8AC3E}">
        <p14:creationId xmlns:p14="http://schemas.microsoft.com/office/powerpoint/2010/main" val="114192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a:t>
            </a:r>
          </a:p>
        </p:txBody>
      </p:sp>
      <p:sp>
        <p:nvSpPr>
          <p:cNvPr id="3" name="Content Placeholder 2"/>
          <p:cNvSpPr>
            <a:spLocks noGrp="1"/>
          </p:cNvSpPr>
          <p:nvPr>
            <p:ph idx="1"/>
          </p:nvPr>
        </p:nvSpPr>
        <p:spPr>
          <a:xfrm>
            <a:off x="171450" y="2125266"/>
            <a:ext cx="3863031" cy="3637616"/>
          </a:xfrm>
        </p:spPr>
        <p:txBody>
          <a:bodyPr>
            <a:normAutofit fontScale="77500" lnSpcReduction="20000"/>
          </a:bodyPr>
          <a:lstStyle/>
          <a:p>
            <a:r>
              <a:rPr lang="en-US" dirty="0"/>
              <a:t>Get out of your comfort zone and join a trip</a:t>
            </a:r>
          </a:p>
          <a:p>
            <a:r>
              <a:rPr lang="en-US" dirty="0"/>
              <a:t>Strong bonds will be formed among fellow PRUMC children/families. </a:t>
            </a:r>
          </a:p>
          <a:p>
            <a:r>
              <a:rPr lang="en-US" dirty="0"/>
              <a:t>We all possess gifts that we can use to serve others in Guatemala, and show God’s love for us all.  </a:t>
            </a:r>
          </a:p>
          <a:p>
            <a:pPr marL="0" indent="0">
              <a:buNone/>
            </a:pPr>
            <a:endParaRPr lang="en-US" dirty="0"/>
          </a:p>
          <a:p>
            <a:pPr marL="342900" lvl="1" indent="0">
              <a:buNone/>
            </a:pPr>
            <a:endParaRPr lang="en-US" dirty="0"/>
          </a:p>
          <a:p>
            <a:pPr marL="0" indent="0">
              <a:buNone/>
            </a:pPr>
            <a:r>
              <a:rPr lang="en-US" dirty="0">
                <a:hlinkClick r:id="rId2"/>
              </a:rPr>
              <a:t>Dawnh@prumc.org</a:t>
            </a:r>
            <a:endParaRPr lang="en-US" dirty="0"/>
          </a:p>
          <a:p>
            <a:pPr marL="0" indent="0">
              <a:buNone/>
            </a:pPr>
            <a:endParaRPr lang="en-US" dirty="0"/>
          </a:p>
          <a:p>
            <a:pPr marL="342900" lvl="1" indent="0">
              <a:buNone/>
            </a:pPr>
            <a:endParaRPr lang="en-US" dirty="0"/>
          </a:p>
          <a:p>
            <a:pPr marL="342900" lvl="1"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4481" y="1690689"/>
            <a:ext cx="4110365" cy="3082774"/>
          </a:xfrm>
          <a:prstGeom prst="rect">
            <a:avLst/>
          </a:prstGeom>
        </p:spPr>
      </p:pic>
    </p:spTree>
    <p:extLst>
      <p:ext uri="{BB962C8B-B14F-4D97-AF65-F5344CB8AC3E}">
        <p14:creationId xmlns:p14="http://schemas.microsoft.com/office/powerpoint/2010/main" val="210218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to Serve</a:t>
            </a:r>
          </a:p>
        </p:txBody>
      </p:sp>
      <p:sp>
        <p:nvSpPr>
          <p:cNvPr id="3" name="Content Placeholder 2"/>
          <p:cNvSpPr>
            <a:spLocks noGrp="1"/>
          </p:cNvSpPr>
          <p:nvPr>
            <p:ph idx="1"/>
          </p:nvPr>
        </p:nvSpPr>
        <p:spPr>
          <a:xfrm>
            <a:off x="581796" y="1558884"/>
            <a:ext cx="4437620" cy="4751300"/>
          </a:xfrm>
        </p:spPr>
        <p:txBody>
          <a:bodyPr>
            <a:normAutofit fontScale="70000" lnSpcReduction="20000"/>
          </a:bodyPr>
          <a:lstStyle/>
          <a:p>
            <a:pPr marL="0" indent="0">
              <a:buNone/>
            </a:pPr>
            <a:r>
              <a:rPr lang="en-US" dirty="0"/>
              <a:t>A short-term trip allows us to get away from:</a:t>
            </a:r>
          </a:p>
          <a:p>
            <a:pPr lvl="1"/>
            <a:r>
              <a:rPr lang="en-US" dirty="0"/>
              <a:t>The daily grind of school, work, and overscheduled commitments that weigh us down</a:t>
            </a:r>
          </a:p>
          <a:p>
            <a:pPr lvl="1"/>
            <a:r>
              <a:rPr lang="en-US" dirty="0"/>
              <a:t>Distractions of social media, news, weights of the world</a:t>
            </a:r>
          </a:p>
          <a:p>
            <a:pPr lvl="1"/>
            <a:endParaRPr lang="en-US" dirty="0"/>
          </a:p>
          <a:p>
            <a:pPr marL="0" indent="0">
              <a:buNone/>
            </a:pPr>
            <a:r>
              <a:rPr lang="en-US" dirty="0"/>
              <a:t>And allows us to connect:</a:t>
            </a:r>
          </a:p>
          <a:p>
            <a:pPr lvl="1"/>
            <a:r>
              <a:rPr lang="en-US" dirty="0"/>
              <a:t>With God – we hear him best in the quiet spaces </a:t>
            </a:r>
          </a:p>
          <a:p>
            <a:pPr lvl="1"/>
            <a:r>
              <a:rPr lang="en-US" dirty="0"/>
              <a:t>With our inner-self as we are given the gift of time for reflection on our lives and own spiritual journey</a:t>
            </a:r>
          </a:p>
          <a:p>
            <a:pPr lvl="1"/>
            <a:r>
              <a:rPr lang="en-US" dirty="0"/>
              <a:t>With our fellow team-members -whom we seemingly have much in common</a:t>
            </a:r>
          </a:p>
          <a:p>
            <a:pPr lvl="1"/>
            <a:r>
              <a:rPr lang="en-US" dirty="0"/>
              <a:t>With families of a community whose cultures, customs and circumstances are very different from our own </a:t>
            </a:r>
          </a:p>
          <a:p>
            <a:pPr lvl="1"/>
            <a:endParaRPr lang="en-US" dirty="0"/>
          </a:p>
          <a:p>
            <a:pPr lvl="1"/>
            <a:endParaRPr lang="en-US" dirty="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8077" y="3828772"/>
            <a:ext cx="3695830" cy="274502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077" y="816944"/>
            <a:ext cx="3654710" cy="2437002"/>
          </a:xfrm>
          <a:prstGeom prst="rect">
            <a:avLst/>
          </a:prstGeom>
        </p:spPr>
      </p:pic>
    </p:spTree>
    <p:extLst>
      <p:ext uri="{BB962C8B-B14F-4D97-AF65-F5344CB8AC3E}">
        <p14:creationId xmlns:p14="http://schemas.microsoft.com/office/powerpoint/2010/main" val="409915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Ministry Partner - CRI</a:t>
            </a:r>
          </a:p>
        </p:txBody>
      </p:sp>
      <p:sp>
        <p:nvSpPr>
          <p:cNvPr id="3" name="Content Placeholder 2"/>
          <p:cNvSpPr>
            <a:spLocks noGrp="1"/>
          </p:cNvSpPr>
          <p:nvPr>
            <p:ph idx="1"/>
          </p:nvPr>
        </p:nvSpPr>
        <p:spPr/>
        <p:txBody>
          <a:bodyPr>
            <a:normAutofit/>
          </a:bodyPr>
          <a:lstStyle/>
          <a:p>
            <a:r>
              <a:rPr lang="en-US" sz="2400" dirty="0"/>
              <a:t>Catalyst Resources International (CRI) is our host and mission partner in Guatemala – </a:t>
            </a:r>
          </a:p>
          <a:p>
            <a:pPr lvl="1"/>
            <a:r>
              <a:rPr lang="en-US" sz="2000" dirty="0"/>
              <a:t>Fontaine(David) and Paula Greene are joined by their family in this ministry – Guatemala is their home and they are very integrated in the local community</a:t>
            </a:r>
          </a:p>
          <a:p>
            <a:pPr lvl="1"/>
            <a:r>
              <a:rPr lang="en-US" sz="2000" dirty="0"/>
              <a:t>The scope of the work done through CRI is to build houses and churches, establish feeding programs, conduct VBS, support medical and dental clinics, and provide chicken coops for families in need. They have found that meeting these physical needs has opened doors to share the Gospel of Jesus Christ.</a:t>
            </a:r>
          </a:p>
          <a:p>
            <a:pPr lvl="1"/>
            <a:r>
              <a:rPr lang="en-US" sz="2000" dirty="0"/>
              <a:t>Go Catalystresources.net to learn more about this amazing ministry </a:t>
            </a:r>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310567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to Serve</a:t>
            </a:r>
          </a:p>
        </p:txBody>
      </p:sp>
      <p:sp>
        <p:nvSpPr>
          <p:cNvPr id="3" name="Content Placeholder 2"/>
          <p:cNvSpPr>
            <a:spLocks noGrp="1"/>
          </p:cNvSpPr>
          <p:nvPr>
            <p:ph idx="1"/>
          </p:nvPr>
        </p:nvSpPr>
        <p:spPr/>
        <p:txBody>
          <a:bodyPr/>
          <a:lstStyle/>
          <a:p>
            <a:r>
              <a:rPr lang="en-US" dirty="0"/>
              <a:t>Home Construction</a:t>
            </a:r>
          </a:p>
          <a:p>
            <a:pPr lvl="1"/>
            <a:r>
              <a:rPr lang="en-US" dirty="0"/>
              <a:t>Water Filter Installations </a:t>
            </a:r>
          </a:p>
          <a:p>
            <a:pPr lvl="1"/>
            <a:r>
              <a:rPr lang="en-US" dirty="0"/>
              <a:t>Stove Installations</a:t>
            </a:r>
          </a:p>
          <a:p>
            <a:pPr lvl="1"/>
            <a:r>
              <a:rPr lang="en-US" dirty="0"/>
              <a:t>Bathroom construction</a:t>
            </a:r>
          </a:p>
          <a:p>
            <a:r>
              <a:rPr lang="en-US" dirty="0"/>
              <a:t>Children activities in the village and orphanage</a:t>
            </a:r>
          </a:p>
          <a:p>
            <a:r>
              <a:rPr lang="en-US" dirty="0"/>
              <a:t>Feeding program</a:t>
            </a:r>
          </a:p>
        </p:txBody>
      </p:sp>
    </p:spTree>
    <p:extLst>
      <p:ext uri="{BB962C8B-B14F-4D97-AF65-F5344CB8AC3E}">
        <p14:creationId xmlns:p14="http://schemas.microsoft.com/office/powerpoint/2010/main" val="406039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ZoomCompimage_240aimageimage" descr="House">
            <a:extLst>
              <a:ext uri="{FF2B5EF4-FFF2-40B4-BE49-F238E27FC236}">
                <a16:creationId xmlns:a16="http://schemas.microsoft.com/office/drawing/2014/main" id="{2F5B00B3-73CA-A684-13A0-D20486579D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6699" y="220963"/>
            <a:ext cx="3474995" cy="2725437"/>
          </a:xfrm>
          <a:prstGeom prst="rect">
            <a:avLst/>
          </a:prstGeom>
          <a:noFill/>
          <a:ln>
            <a:noFill/>
          </a:ln>
        </p:spPr>
      </p:pic>
      <p:pic>
        <p:nvPicPr>
          <p:cNvPr id="5" name="Picture 4" descr="A group of people standing in a building&#10;&#10;Description automatically generated with low confidence">
            <a:extLst>
              <a:ext uri="{FF2B5EF4-FFF2-40B4-BE49-F238E27FC236}">
                <a16:creationId xmlns:a16="http://schemas.microsoft.com/office/drawing/2014/main" id="{50C8353A-30DA-6781-2CB7-F667D6ECAB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47" y="257727"/>
            <a:ext cx="3310235" cy="2651907"/>
          </a:xfrm>
          <a:prstGeom prst="rect">
            <a:avLst/>
          </a:prstGeom>
        </p:spPr>
      </p:pic>
      <p:pic>
        <p:nvPicPr>
          <p:cNvPr id="7" name="Picture 6" descr="A group of houses on a hill&#10;&#10;Description automatically generated with low confidence">
            <a:extLst>
              <a:ext uri="{FF2B5EF4-FFF2-40B4-BE49-F238E27FC236}">
                <a16:creationId xmlns:a16="http://schemas.microsoft.com/office/drawing/2014/main" id="{76765613-7A82-4CDF-FE52-234EA53DA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853" y="3857637"/>
            <a:ext cx="7624293" cy="2742636"/>
          </a:xfrm>
          <a:prstGeom prst="rect">
            <a:avLst/>
          </a:prstGeom>
        </p:spPr>
      </p:pic>
      <p:sp>
        <p:nvSpPr>
          <p:cNvPr id="8" name="TextBox 7">
            <a:extLst>
              <a:ext uri="{FF2B5EF4-FFF2-40B4-BE49-F238E27FC236}">
                <a16:creationId xmlns:a16="http://schemas.microsoft.com/office/drawing/2014/main" id="{A687E470-7E73-0B9F-9CB9-36AE46EEAFC8}"/>
              </a:ext>
            </a:extLst>
          </p:cNvPr>
          <p:cNvSpPr txBox="1"/>
          <p:nvPr/>
        </p:nvSpPr>
        <p:spPr>
          <a:xfrm>
            <a:off x="3112937" y="3136612"/>
            <a:ext cx="3690434" cy="584775"/>
          </a:xfrm>
          <a:prstGeom prst="rect">
            <a:avLst/>
          </a:prstGeom>
          <a:noFill/>
        </p:spPr>
        <p:txBody>
          <a:bodyPr wrap="none" rtlCol="0">
            <a:spAutoFit/>
          </a:bodyPr>
          <a:lstStyle/>
          <a:p>
            <a:r>
              <a:rPr lang="en-US" sz="3200" dirty="0"/>
              <a:t>Construction Project </a:t>
            </a:r>
          </a:p>
        </p:txBody>
      </p:sp>
    </p:spTree>
    <p:extLst>
      <p:ext uri="{BB962C8B-B14F-4D97-AF65-F5344CB8AC3E}">
        <p14:creationId xmlns:p14="http://schemas.microsoft.com/office/powerpoint/2010/main" val="222161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E56D1D-7888-52EF-9416-77DE3C200E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277" y="456288"/>
            <a:ext cx="3695830" cy="2745023"/>
          </a:xfrm>
          <a:prstGeom prst="rect">
            <a:avLst/>
          </a:prstGeom>
        </p:spPr>
      </p:pic>
      <p:pic>
        <p:nvPicPr>
          <p:cNvPr id="5" name="Picture 4" descr="A group of people posing for a picture&#10;&#10;Description automatically generated with low confidence">
            <a:extLst>
              <a:ext uri="{FF2B5EF4-FFF2-40B4-BE49-F238E27FC236}">
                <a16:creationId xmlns:a16="http://schemas.microsoft.com/office/drawing/2014/main" id="{20244E28-F833-90E1-A47D-33978D95F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3050" y="228600"/>
            <a:ext cx="2400300" cy="3200400"/>
          </a:xfrm>
          <a:prstGeom prst="rect">
            <a:avLst/>
          </a:prstGeom>
        </p:spPr>
      </p:pic>
      <p:pic>
        <p:nvPicPr>
          <p:cNvPr id="9" name="Picture 8" descr="A picture containing person, clothing, human face, outdoor&#10;&#10;Description automatically generated">
            <a:extLst>
              <a:ext uri="{FF2B5EF4-FFF2-40B4-BE49-F238E27FC236}">
                <a16:creationId xmlns:a16="http://schemas.microsoft.com/office/drawing/2014/main" id="{F4ED1482-F240-543C-77FE-804F388680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1" y="3924806"/>
            <a:ext cx="1935494" cy="2581919"/>
          </a:xfrm>
          <a:prstGeom prst="rect">
            <a:avLst/>
          </a:prstGeom>
        </p:spPr>
      </p:pic>
      <p:pic>
        <p:nvPicPr>
          <p:cNvPr id="11" name="Picture 10" descr="A group of people in a room&#10;&#10;Description automatically generated with medium confidence">
            <a:extLst>
              <a:ext uri="{FF2B5EF4-FFF2-40B4-BE49-F238E27FC236}">
                <a16:creationId xmlns:a16="http://schemas.microsoft.com/office/drawing/2014/main" id="{0693A919-EBD6-1653-78A3-2835C59CFA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986" y="3429000"/>
            <a:ext cx="2399811" cy="3201310"/>
          </a:xfrm>
          <a:prstGeom prst="rect">
            <a:avLst/>
          </a:prstGeom>
        </p:spPr>
      </p:pic>
      <p:sp>
        <p:nvSpPr>
          <p:cNvPr id="12" name="TextBox 11">
            <a:extLst>
              <a:ext uri="{FF2B5EF4-FFF2-40B4-BE49-F238E27FC236}">
                <a16:creationId xmlns:a16="http://schemas.microsoft.com/office/drawing/2014/main" id="{DE1F4509-0039-8A6F-A32E-158C1DE52DBF}"/>
              </a:ext>
            </a:extLst>
          </p:cNvPr>
          <p:cNvSpPr txBox="1"/>
          <p:nvPr/>
        </p:nvSpPr>
        <p:spPr>
          <a:xfrm>
            <a:off x="3609152" y="4301702"/>
            <a:ext cx="2639249" cy="1200329"/>
          </a:xfrm>
          <a:prstGeom prst="rect">
            <a:avLst/>
          </a:prstGeom>
          <a:noFill/>
        </p:spPr>
        <p:txBody>
          <a:bodyPr wrap="none" rtlCol="0">
            <a:spAutoFit/>
          </a:bodyPr>
          <a:lstStyle/>
          <a:p>
            <a:r>
              <a:rPr lang="en-US" sz="2400" dirty="0"/>
              <a:t>Community Festival</a:t>
            </a:r>
          </a:p>
          <a:p>
            <a:r>
              <a:rPr lang="en-US" sz="2400" dirty="0"/>
              <a:t>Feeding Program</a:t>
            </a:r>
          </a:p>
          <a:p>
            <a:r>
              <a:rPr lang="en-US" sz="2400" dirty="0"/>
              <a:t>Orphanage VBS</a:t>
            </a:r>
          </a:p>
        </p:txBody>
      </p:sp>
    </p:spTree>
    <p:extLst>
      <p:ext uri="{BB962C8B-B14F-4D97-AF65-F5344CB8AC3E}">
        <p14:creationId xmlns:p14="http://schemas.microsoft.com/office/powerpoint/2010/main" val="181132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water&#10;&#10;Description automatically generated with medium confidence">
            <a:extLst>
              <a:ext uri="{FF2B5EF4-FFF2-40B4-BE49-F238E27FC236}">
                <a16:creationId xmlns:a16="http://schemas.microsoft.com/office/drawing/2014/main" id="{D06596D2-F5B8-A47B-B9B8-1AC362CA50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43" y="546334"/>
            <a:ext cx="2640857" cy="1980965"/>
          </a:xfrm>
          <a:prstGeom prst="rect">
            <a:avLst/>
          </a:prstGeom>
        </p:spPr>
      </p:pic>
      <p:pic>
        <p:nvPicPr>
          <p:cNvPr id="5" name="Picture 4" descr="A group of people playing ping pong&#10;&#10;Description automatically generated">
            <a:extLst>
              <a:ext uri="{FF2B5EF4-FFF2-40B4-BE49-F238E27FC236}">
                <a16:creationId xmlns:a16="http://schemas.microsoft.com/office/drawing/2014/main" id="{D2597377-1F21-B670-A0BA-4560F5DF8F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9227" y="3858696"/>
            <a:ext cx="3360209" cy="2520567"/>
          </a:xfrm>
          <a:prstGeom prst="rect">
            <a:avLst/>
          </a:prstGeom>
        </p:spPr>
      </p:pic>
      <p:pic>
        <p:nvPicPr>
          <p:cNvPr id="7" name="Picture 6" descr="A picture containing clothing, person, footwear, chair&#10;&#10;Description automatically generated">
            <a:extLst>
              <a:ext uri="{FF2B5EF4-FFF2-40B4-BE49-F238E27FC236}">
                <a16:creationId xmlns:a16="http://schemas.microsoft.com/office/drawing/2014/main" id="{C1ECF8A8-DB9A-3B9B-2F4A-CFE2CD0A2F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962630"/>
            <a:ext cx="1651371" cy="2201470"/>
          </a:xfrm>
          <a:prstGeom prst="rect">
            <a:avLst/>
          </a:prstGeom>
        </p:spPr>
      </p:pic>
      <p:pic>
        <p:nvPicPr>
          <p:cNvPr id="9" name="Picture 8" descr="A person in a blue shirt&#10;&#10;Description automatically generated with low confidence">
            <a:extLst>
              <a:ext uri="{FF2B5EF4-FFF2-40B4-BE49-F238E27FC236}">
                <a16:creationId xmlns:a16="http://schemas.microsoft.com/office/drawing/2014/main" id="{30B29305-7052-E96B-525F-2C005061938E}"/>
              </a:ext>
            </a:extLst>
          </p:cNvPr>
          <p:cNvPicPr>
            <a:picLocks noChangeAspect="1"/>
          </p:cNvPicPr>
          <p:nvPr/>
        </p:nvPicPr>
        <p:blipFill rotWithShape="1">
          <a:blip r:embed="rId5">
            <a:extLst>
              <a:ext uri="{28A0092B-C50C-407E-A947-70E740481C1C}">
                <a14:useLocalDpi xmlns:a14="http://schemas.microsoft.com/office/drawing/2010/main" val="0"/>
              </a:ext>
            </a:extLst>
          </a:blip>
          <a:srcRect l="33888" t="959" r="33691" b="11225"/>
          <a:stretch/>
        </p:blipFill>
        <p:spPr>
          <a:xfrm>
            <a:off x="5741206" y="116318"/>
            <a:ext cx="2959100" cy="4508500"/>
          </a:xfrm>
          <a:prstGeom prst="rect">
            <a:avLst/>
          </a:prstGeom>
        </p:spPr>
      </p:pic>
      <p:sp>
        <p:nvSpPr>
          <p:cNvPr id="10" name="TextBox 9">
            <a:extLst>
              <a:ext uri="{FF2B5EF4-FFF2-40B4-BE49-F238E27FC236}">
                <a16:creationId xmlns:a16="http://schemas.microsoft.com/office/drawing/2014/main" id="{94C92ACD-5B74-2831-E797-942BCD65F08C}"/>
              </a:ext>
            </a:extLst>
          </p:cNvPr>
          <p:cNvSpPr txBox="1"/>
          <p:nvPr/>
        </p:nvSpPr>
        <p:spPr>
          <a:xfrm>
            <a:off x="2734716" y="2715944"/>
            <a:ext cx="2724720" cy="954107"/>
          </a:xfrm>
          <a:prstGeom prst="rect">
            <a:avLst/>
          </a:prstGeom>
          <a:noFill/>
        </p:spPr>
        <p:txBody>
          <a:bodyPr wrap="none" rtlCol="0">
            <a:spAutoFit/>
          </a:bodyPr>
          <a:lstStyle/>
          <a:p>
            <a:r>
              <a:rPr lang="en-US" sz="2800" dirty="0"/>
              <a:t>Evening Activities</a:t>
            </a:r>
          </a:p>
          <a:p>
            <a:r>
              <a:rPr lang="en-US" sz="2800" dirty="0"/>
              <a:t>And Excursions</a:t>
            </a:r>
          </a:p>
        </p:txBody>
      </p:sp>
    </p:spTree>
    <p:extLst>
      <p:ext uri="{BB962C8B-B14F-4D97-AF65-F5344CB8AC3E}">
        <p14:creationId xmlns:p14="http://schemas.microsoft.com/office/powerpoint/2010/main" val="1828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 Details - Overview</a:t>
            </a:r>
          </a:p>
        </p:txBody>
      </p:sp>
      <p:sp>
        <p:nvSpPr>
          <p:cNvPr id="3" name="Content Placeholder 2"/>
          <p:cNvSpPr>
            <a:spLocks noGrp="1"/>
          </p:cNvSpPr>
          <p:nvPr>
            <p:ph idx="1"/>
          </p:nvPr>
        </p:nvSpPr>
        <p:spPr>
          <a:xfrm>
            <a:off x="525780" y="1690689"/>
            <a:ext cx="8218170" cy="4481511"/>
          </a:xfrm>
        </p:spPr>
        <p:txBody>
          <a:bodyPr>
            <a:normAutofit fontScale="92500" lnSpcReduction="10000"/>
          </a:bodyPr>
          <a:lstStyle/>
          <a:p>
            <a:r>
              <a:rPr lang="en-US" sz="1600" dirty="0"/>
              <a:t>Dates:  December 27</a:t>
            </a:r>
            <a:r>
              <a:rPr lang="en-US" sz="1600" baseline="30000" dirty="0"/>
              <a:t>th</a:t>
            </a:r>
            <a:r>
              <a:rPr lang="en-US" sz="1600" dirty="0"/>
              <a:t>  - January 1</a:t>
            </a:r>
            <a:r>
              <a:rPr lang="en-US" sz="1600" baseline="30000" dirty="0"/>
              <a:t>st</a:t>
            </a:r>
            <a:r>
              <a:rPr lang="en-US" sz="1600" dirty="0"/>
              <a:t> </a:t>
            </a:r>
            <a:endParaRPr lang="en-US" sz="1600" baseline="30000" dirty="0"/>
          </a:p>
          <a:p>
            <a:r>
              <a:rPr lang="en-US" sz="1600" dirty="0"/>
              <a:t>Location:  </a:t>
            </a:r>
          </a:p>
          <a:p>
            <a:pPr lvl="1"/>
            <a:r>
              <a:rPr lang="en-US" sz="1600" dirty="0"/>
              <a:t>Retreat Center is located in Mixco, a suburb of Guatemala City</a:t>
            </a:r>
          </a:p>
          <a:p>
            <a:pPr lvl="1"/>
            <a:r>
              <a:rPr lang="en-US" sz="1600" dirty="0"/>
              <a:t>Community ministry work takes place in Santa Maria de Jesus, located near Antigua and other rural areas in proximity</a:t>
            </a:r>
          </a:p>
          <a:p>
            <a:r>
              <a:rPr lang="en-US" sz="1600" dirty="0"/>
              <a:t>Cost:  $1500 / person</a:t>
            </a:r>
          </a:p>
          <a:p>
            <a:pPr lvl="1"/>
            <a:r>
              <a:rPr lang="en-US" sz="1600" dirty="0"/>
              <a:t>Includes Airfare, transportation, room &amp; board</a:t>
            </a:r>
          </a:p>
          <a:p>
            <a:pPr lvl="1"/>
            <a:r>
              <a:rPr lang="en-US" sz="1600" dirty="0"/>
              <a:t>Excludes excursions and personal spending money</a:t>
            </a:r>
          </a:p>
          <a:p>
            <a:r>
              <a:rPr lang="en-US" sz="1600" dirty="0"/>
              <a:t>Project Costs of approximately $25,000 are covered in full by PRUMC.  This covers anything from construction, to community festival to supplies for feeding program and orphanage</a:t>
            </a:r>
          </a:p>
          <a:p>
            <a:r>
              <a:rPr lang="en-US" sz="1600" dirty="0"/>
              <a:t>Flights:  </a:t>
            </a:r>
          </a:p>
          <a:p>
            <a:pPr lvl="1"/>
            <a:r>
              <a:rPr lang="en-US" sz="1600" dirty="0"/>
              <a:t>Trip originates in Atlanta and all team members are required to depart on the same flight.</a:t>
            </a:r>
          </a:p>
          <a:p>
            <a:pPr lvl="1"/>
            <a:r>
              <a:rPr lang="en-US" sz="1600" dirty="0"/>
              <a:t>Tickets will be purchased as a group through Global Missions.  This allows us to travel under one itinerary which aids in logistics should flights change or get canceled.  It also allows us obtain humanitarian fares which includes perks such as free excess luggage for carrying supplies.  </a:t>
            </a:r>
          </a:p>
          <a:p>
            <a:r>
              <a:rPr lang="en-US" sz="1600" dirty="0"/>
              <a:t>Itinerary will include sightseeing/excursion opportunity during the trip:  volcano hike, ziplines and more</a:t>
            </a:r>
          </a:p>
          <a:p>
            <a:pPr marL="0" indent="0">
              <a:buNone/>
            </a:pPr>
            <a:endParaRPr lang="en-US" sz="1100" dirty="0"/>
          </a:p>
          <a:p>
            <a:endParaRPr lang="en-US" sz="1100" dirty="0"/>
          </a:p>
          <a:p>
            <a:pPr marL="342900" lvl="1" indent="0">
              <a:buNone/>
            </a:pPr>
            <a:endParaRPr lang="en-US" sz="1000" dirty="0"/>
          </a:p>
        </p:txBody>
      </p:sp>
    </p:spTree>
    <p:extLst>
      <p:ext uri="{BB962C8B-B14F-4D97-AF65-F5344CB8AC3E}">
        <p14:creationId xmlns:p14="http://schemas.microsoft.com/office/powerpoint/2010/main" val="398431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 Details - Accommodations</a:t>
            </a:r>
          </a:p>
        </p:txBody>
      </p:sp>
      <p:sp>
        <p:nvSpPr>
          <p:cNvPr id="3" name="Content Placeholder 2"/>
          <p:cNvSpPr>
            <a:spLocks noGrp="1"/>
          </p:cNvSpPr>
          <p:nvPr>
            <p:ph idx="1"/>
          </p:nvPr>
        </p:nvSpPr>
        <p:spPr>
          <a:xfrm>
            <a:off x="628650" y="1553331"/>
            <a:ext cx="7886700" cy="4351338"/>
          </a:xfrm>
        </p:spPr>
        <p:txBody>
          <a:bodyPr>
            <a:normAutofit/>
          </a:bodyPr>
          <a:lstStyle/>
          <a:p>
            <a:pPr marL="0" indent="0">
              <a:buNone/>
            </a:pPr>
            <a:endParaRPr lang="en-US" sz="1800" dirty="0"/>
          </a:p>
          <a:p>
            <a:endParaRPr lang="en-US" sz="1800" dirty="0"/>
          </a:p>
          <a:p>
            <a:endParaRPr lang="en-US" sz="1800" dirty="0"/>
          </a:p>
        </p:txBody>
      </p:sp>
      <p:pic>
        <p:nvPicPr>
          <p:cNvPr id="5" name="Picture 4" descr="Bunk beds in a room&#10;&#10;Description automatically generated">
            <a:extLst>
              <a:ext uri="{FF2B5EF4-FFF2-40B4-BE49-F238E27FC236}">
                <a16:creationId xmlns:a16="http://schemas.microsoft.com/office/drawing/2014/main" id="{CBB823C7-D119-A7E6-46A6-2F9E7B0DF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16" y="4344829"/>
            <a:ext cx="3142870" cy="2387441"/>
          </a:xfrm>
          <a:prstGeom prst="rect">
            <a:avLst/>
          </a:prstGeom>
        </p:spPr>
      </p:pic>
      <p:pic>
        <p:nvPicPr>
          <p:cNvPr id="7" name="Picture 6" descr="A living room with a couch and a coffee table&#10;&#10;Description automatically generated with medium confidence">
            <a:extLst>
              <a:ext uri="{FF2B5EF4-FFF2-40B4-BE49-F238E27FC236}">
                <a16:creationId xmlns:a16="http://schemas.microsoft.com/office/drawing/2014/main" id="{025163DE-A250-9796-05AF-6F34857547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290" y="4434541"/>
            <a:ext cx="2872664" cy="2182183"/>
          </a:xfrm>
          <a:prstGeom prst="rect">
            <a:avLst/>
          </a:prstGeom>
        </p:spPr>
      </p:pic>
      <p:pic>
        <p:nvPicPr>
          <p:cNvPr id="9" name="Picture 8" descr="A bathroom with two sinks&#10;&#10;Description automatically generated with low confidence">
            <a:extLst>
              <a:ext uri="{FF2B5EF4-FFF2-40B4-BE49-F238E27FC236}">
                <a16:creationId xmlns:a16="http://schemas.microsoft.com/office/drawing/2014/main" id="{1E4A9AE1-942B-B2FC-AF23-8F225C9EA9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255" y="4789474"/>
            <a:ext cx="2385544" cy="1812148"/>
          </a:xfrm>
          <a:prstGeom prst="rect">
            <a:avLst/>
          </a:prstGeom>
        </p:spPr>
      </p:pic>
      <p:pic>
        <p:nvPicPr>
          <p:cNvPr id="11" name="Picture 10" descr="A high angle view of a building&#10;&#10;Description automatically generated with low confidence">
            <a:extLst>
              <a:ext uri="{FF2B5EF4-FFF2-40B4-BE49-F238E27FC236}">
                <a16:creationId xmlns:a16="http://schemas.microsoft.com/office/drawing/2014/main" id="{F67D0714-E762-59B8-62AB-BC5EF23440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8510" y="1496000"/>
            <a:ext cx="3246120" cy="2465873"/>
          </a:xfrm>
          <a:prstGeom prst="rect">
            <a:avLst/>
          </a:prstGeom>
        </p:spPr>
      </p:pic>
      <p:sp>
        <p:nvSpPr>
          <p:cNvPr id="13" name="TextBox 12">
            <a:extLst>
              <a:ext uri="{FF2B5EF4-FFF2-40B4-BE49-F238E27FC236}">
                <a16:creationId xmlns:a16="http://schemas.microsoft.com/office/drawing/2014/main" id="{7A1C5171-A8DE-13AE-296E-05857107F66B}"/>
              </a:ext>
            </a:extLst>
          </p:cNvPr>
          <p:cNvSpPr txBox="1"/>
          <p:nvPr/>
        </p:nvSpPr>
        <p:spPr>
          <a:xfrm>
            <a:off x="222200" y="1625951"/>
            <a:ext cx="5161329" cy="2585323"/>
          </a:xfrm>
          <a:prstGeom prst="rect">
            <a:avLst/>
          </a:prstGeom>
          <a:noFill/>
        </p:spPr>
        <p:txBody>
          <a:bodyPr wrap="square">
            <a:spAutoFit/>
          </a:bodyPr>
          <a:lstStyle/>
          <a:p>
            <a:pPr marL="742950" lvl="1" indent="-285750">
              <a:buFont typeface="Arial" panose="020B0604020202020204" pitchFamily="34" charset="0"/>
              <a:buChar char="•"/>
            </a:pPr>
            <a:r>
              <a:rPr lang="en-US" dirty="0"/>
              <a:t>Accommodations are located at the Retreat Center, located on a secure campus.   </a:t>
            </a:r>
          </a:p>
          <a:p>
            <a:pPr marL="742950" lvl="1" indent="-285750">
              <a:buFont typeface="Arial" panose="020B0604020202020204" pitchFamily="34" charset="0"/>
              <a:buChar char="•"/>
            </a:pPr>
            <a:r>
              <a:rPr lang="en-US" dirty="0"/>
              <a:t>Dormitory style housing is provided, with bunk rooms housing 8-12 guests with showers/bath within bunk room.  (HOT WATER is readily available)</a:t>
            </a:r>
          </a:p>
          <a:p>
            <a:pPr marL="742950" lvl="1" indent="-285750">
              <a:buFont typeface="Arial" panose="020B0604020202020204" pitchFamily="34" charset="0"/>
              <a:buChar char="•"/>
            </a:pPr>
            <a:r>
              <a:rPr lang="en-US" dirty="0"/>
              <a:t>Common areas and green spaces within a compound create a nice retreat.]</a:t>
            </a:r>
          </a:p>
          <a:p>
            <a:pPr marL="742950" lvl="1" indent="-285750">
              <a:buFont typeface="Arial" panose="020B0604020202020204" pitchFamily="34" charset="0"/>
              <a:buChar char="•"/>
            </a:pPr>
            <a:r>
              <a:rPr lang="en-US" dirty="0"/>
              <a:t>It is a great set-up!</a:t>
            </a:r>
          </a:p>
        </p:txBody>
      </p:sp>
    </p:spTree>
    <p:extLst>
      <p:ext uri="{BB962C8B-B14F-4D97-AF65-F5344CB8AC3E}">
        <p14:creationId xmlns:p14="http://schemas.microsoft.com/office/powerpoint/2010/main" val="28532316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4251213AE5A643954D250A5A9477E9" ma:contentTypeVersion="3" ma:contentTypeDescription="Create a new document." ma:contentTypeScope="" ma:versionID="8d9256f3685d26a914f8fb8df47a70a8">
  <xsd:schema xmlns:xsd="http://www.w3.org/2001/XMLSchema" xmlns:xs="http://www.w3.org/2001/XMLSchema" xmlns:p="http://schemas.microsoft.com/office/2006/metadata/properties" xmlns:ns3="29d10cf1-03fe-4f20-8e48-2aa67abd7420" targetNamespace="http://schemas.microsoft.com/office/2006/metadata/properties" ma:root="true" ma:fieldsID="4bf4a1178a40f0c18176e6e49f0e2ed4" ns3:_="">
    <xsd:import namespace="29d10cf1-03fe-4f20-8e48-2aa67abd7420"/>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d10cf1-03fe-4f20-8e48-2aa67abd74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072646-5630-4E66-BA1A-5C3118FC46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d10cf1-03fe-4f20-8e48-2aa67abd74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F8D78A-2335-4BE2-9FC4-752F3A156266}">
  <ds:schemaRefs>
    <ds:schemaRef ds:uri="http://schemas.microsoft.com/sharepoint/v3/contenttype/forms"/>
  </ds:schemaRefs>
</ds:datastoreItem>
</file>

<file path=customXml/itemProps3.xml><?xml version="1.0" encoding="utf-8"?>
<ds:datastoreItem xmlns:ds="http://schemas.openxmlformats.org/officeDocument/2006/customXml" ds:itemID="{CF8D486E-B3A6-40CB-9828-E0A0049E5605}">
  <ds:schemaRefs>
    <ds:schemaRef ds:uri="http://purl.org/dc/dcmitype/"/>
    <ds:schemaRef ds:uri="http://schemas.microsoft.com/office/infopath/2007/PartnerControls"/>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29d10cf1-03fe-4f20-8e48-2aa67abd742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3029</TotalTime>
  <Words>829</Words>
  <Application>Microsoft Office PowerPoint</Application>
  <PresentationFormat>Letter Paper (8.5x11 in)</PresentationFormat>
  <Paragraphs>88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Guatemala Family Trip</vt:lpstr>
      <vt:lpstr>Call to Serve</vt:lpstr>
      <vt:lpstr>Our Ministry Partner - CRI</vt:lpstr>
      <vt:lpstr>Opportunities to Serve</vt:lpstr>
      <vt:lpstr>PowerPoint Presentation</vt:lpstr>
      <vt:lpstr>PowerPoint Presentation</vt:lpstr>
      <vt:lpstr>PowerPoint Presentation</vt:lpstr>
      <vt:lpstr>Trip Details - Overview</vt:lpstr>
      <vt:lpstr>Trip Details - Accommodations</vt:lpstr>
      <vt:lpstr>Planning</vt:lpstr>
      <vt:lpstr>Planning</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Guatemala Spring Break Trip</dc:title>
  <dc:creator>Dawn Hawkins</dc:creator>
  <cp:lastModifiedBy>Dawn Hawkins</cp:lastModifiedBy>
  <cp:revision>37</cp:revision>
  <cp:lastPrinted>2021-09-09T16:37:17Z</cp:lastPrinted>
  <dcterms:created xsi:type="dcterms:W3CDTF">2021-09-08T17:26:56Z</dcterms:created>
  <dcterms:modified xsi:type="dcterms:W3CDTF">2023-07-25T16:26:53Z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0x010100384251213AE5A643954D250A5A9477E9</vt:lpwstr>
  </property>
</Properties>
</file>